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0" r:id="rId3"/>
    <p:sldId id="282" r:id="rId4"/>
    <p:sldId id="277" r:id="rId5"/>
    <p:sldId id="283" r:id="rId6"/>
    <p:sldId id="285" r:id="rId7"/>
    <p:sldId id="280" r:id="rId8"/>
    <p:sldId id="281" r:id="rId9"/>
    <p:sldId id="276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0F4"/>
    <a:srgbClr val="232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187-92DA-4B49-944D-939432DC8EC9}" type="datetimeFigureOut">
              <a:rPr lang="ru-RU" smtClean="0"/>
              <a:t>ср 11.12.24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DCCD-D17C-46AC-9EAC-7A807A127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11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187-92DA-4B49-944D-939432DC8EC9}" type="datetimeFigureOut">
              <a:rPr lang="ru-RU" smtClean="0"/>
              <a:t>ср 11.12.24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DCCD-D17C-46AC-9EAC-7A807A127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8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187-92DA-4B49-944D-939432DC8EC9}" type="datetimeFigureOut">
              <a:rPr lang="ru-RU" smtClean="0"/>
              <a:t>ср 11.12.24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DCCD-D17C-46AC-9EAC-7A807A127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03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187-92DA-4B49-944D-939432DC8EC9}" type="datetimeFigureOut">
              <a:rPr lang="ru-RU" smtClean="0"/>
              <a:t>ср 11.12.24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DCCD-D17C-46AC-9EAC-7A807A127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99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187-92DA-4B49-944D-939432DC8EC9}" type="datetimeFigureOut">
              <a:rPr lang="ru-RU" smtClean="0"/>
              <a:t>ср 11.12.24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DCCD-D17C-46AC-9EAC-7A807A127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40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187-92DA-4B49-944D-939432DC8EC9}" type="datetimeFigureOut">
              <a:rPr lang="ru-RU" smtClean="0"/>
              <a:t>ср 11.12.24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DCCD-D17C-46AC-9EAC-7A807A127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70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187-92DA-4B49-944D-939432DC8EC9}" type="datetimeFigureOut">
              <a:rPr lang="ru-RU" smtClean="0"/>
              <a:t>ср 11.12.24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DCCD-D17C-46AC-9EAC-7A807A127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95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187-92DA-4B49-944D-939432DC8EC9}" type="datetimeFigureOut">
              <a:rPr lang="ru-RU" smtClean="0"/>
              <a:t>ср 11.12.24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DCCD-D17C-46AC-9EAC-7A807A127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70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187-92DA-4B49-944D-939432DC8EC9}" type="datetimeFigureOut">
              <a:rPr lang="ru-RU" smtClean="0"/>
              <a:t>ср 11.12.24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DCCD-D17C-46AC-9EAC-7A807A127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92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187-92DA-4B49-944D-939432DC8EC9}" type="datetimeFigureOut">
              <a:rPr lang="ru-RU" smtClean="0"/>
              <a:t>ср 11.12.24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DCCD-D17C-46AC-9EAC-7A807A127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95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187-92DA-4B49-944D-939432DC8EC9}" type="datetimeFigureOut">
              <a:rPr lang="ru-RU" smtClean="0"/>
              <a:t>ср 11.12.24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DCCD-D17C-46AC-9EAC-7A807A127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70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0187-92DA-4B49-944D-939432DC8EC9}" type="datetimeFigureOut">
              <a:rPr lang="ru-RU" smtClean="0"/>
              <a:t>ср 11.12.24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3DCCD-D17C-46AC-9EAC-7A807A1276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18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Кинолента со слайдами на прозрачном фоне старая кинематографическая  вертикальная рамка винтажная катушка фотопленки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44954" r="51166" b="19777"/>
          <a:stretch/>
        </p:blipFill>
        <p:spPr bwMode="auto">
          <a:xfrm>
            <a:off x="212856" y="399011"/>
            <a:ext cx="1874068" cy="142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инолента со слайдами на прозрачном фоне старая кинематографическая  вертикальная рамка винтажная катушка фотопленки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20479" r="51166" b="19777"/>
          <a:stretch/>
        </p:blipFill>
        <p:spPr bwMode="auto">
          <a:xfrm>
            <a:off x="220739" y="1827063"/>
            <a:ext cx="1874068" cy="24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498" y="1115110"/>
            <a:ext cx="9526385" cy="834336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>
                <a:latin typeface="+mn-lt"/>
              </a:rPr>
              <a:t>Қостанай облысы әкімдігі білім </a:t>
            </a:r>
            <a:r>
              <a:rPr lang="kk-KZ" sz="2000" b="1" dirty="0" smtClean="0">
                <a:latin typeface="+mn-lt"/>
              </a:rPr>
              <a:t>басқармасының «Рудный </a:t>
            </a:r>
            <a:r>
              <a:rPr lang="kk-KZ" sz="2000" b="1" dirty="0">
                <a:latin typeface="+mn-lt"/>
              </a:rPr>
              <a:t>қаласы </a:t>
            </a:r>
            <a:r>
              <a:rPr lang="kk-KZ" sz="2000" b="1" dirty="0" smtClean="0">
                <a:latin typeface="+mn-lt"/>
              </a:rPr>
              <a:t/>
            </a:r>
            <a:br>
              <a:rPr lang="kk-KZ" sz="2000" b="1" dirty="0" smtClean="0">
                <a:latin typeface="+mn-lt"/>
              </a:rPr>
            </a:br>
            <a:r>
              <a:rPr lang="kk-KZ" sz="2000" b="1" dirty="0" smtClean="0">
                <a:latin typeface="+mn-lt"/>
              </a:rPr>
              <a:t>білім </a:t>
            </a:r>
            <a:r>
              <a:rPr lang="kk-KZ" sz="2000" b="1" dirty="0">
                <a:latin typeface="+mn-lt"/>
              </a:rPr>
              <a:t>бөлімінің №</a:t>
            </a:r>
            <a:r>
              <a:rPr lang="kk-KZ" sz="2000" b="1" dirty="0" smtClean="0">
                <a:latin typeface="+mn-lt"/>
              </a:rPr>
              <a:t>13 жалпы </a:t>
            </a:r>
            <a:r>
              <a:rPr lang="kk-KZ" sz="2000" b="1" dirty="0">
                <a:latin typeface="+mn-lt"/>
              </a:rPr>
              <a:t>білім беретін мектебі» </a:t>
            </a:r>
            <a:r>
              <a:rPr lang="kk-KZ" sz="2000" b="1" dirty="0" smtClean="0">
                <a:latin typeface="+mn-lt"/>
              </a:rPr>
              <a:t>КММ</a:t>
            </a:r>
            <a:endParaRPr lang="ru-RU" sz="2000" b="1" dirty="0">
              <a:latin typeface="+mn-lt"/>
            </a:endParaRPr>
          </a:p>
        </p:txBody>
      </p:sp>
      <p:pic>
        <p:nvPicPr>
          <p:cNvPr id="4" name="Рисунок 3" descr="Эмблема школы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09" y="322014"/>
            <a:ext cx="1398501" cy="1398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86541" y="264495"/>
            <a:ext cx="672119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1717E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Городской семинар </a:t>
            </a:r>
            <a:r>
              <a:rPr lang="ru-RU" sz="2800" b="1" dirty="0" smtClean="0">
                <a:solidFill>
                  <a:srgbClr val="1717E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учителей математики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5870" y="4353694"/>
            <a:ext cx="8535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/>
              <a:t>повышение профессиональной компетентности учителей математики в области формативного оценивания и его эффективного использования на уроках для достижения более высоких результатов обучения</a:t>
            </a:r>
            <a:endParaRPr lang="ru-RU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9706" y="2607806"/>
            <a:ext cx="9088112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100"/>
              </a:lnSpc>
            </a:pPr>
            <a:r>
              <a:rPr lang="ru-RU" sz="28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Тема: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1010F4"/>
                </a:solidFill>
              </a:rPr>
              <a:t>Формативное оценивание на уроках математики как фактор достижения качественного результата обучения</a:t>
            </a:r>
            <a:endParaRPr lang="ru-RU" sz="2800" b="1" dirty="0">
              <a:solidFill>
                <a:srgbClr val="1010F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8" descr="Кинолента со слайдами на прозрачном фоне старая кинематографическая  вертикальная рамка винтажная катушка фотопленки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20479" r="51166" b="19777"/>
          <a:stretch/>
        </p:blipFill>
        <p:spPr bwMode="auto">
          <a:xfrm>
            <a:off x="220739" y="4246067"/>
            <a:ext cx="1874068" cy="24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ser\Desktop\Исследование урока\Исследование урока Мунсузбаеву А.О\IMG_8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81" y="4396994"/>
            <a:ext cx="1430862" cy="953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4" descr="C:\Users\User\Desktop\Исследование урока\Исследование урока Тойгамбаева Ж.С\IMG_8488.JPG"/>
          <p:cNvPicPr>
            <a:picLocks noChangeAspect="1" noChangeArrowheads="1"/>
          </p:cNvPicPr>
          <p:nvPr/>
        </p:nvPicPr>
        <p:blipFill rotWithShape="1">
          <a:blip r:embed="rId5" cstate="print"/>
          <a:srcRect l="12500" t="31250" r="36719" b="10909"/>
          <a:stretch/>
        </p:blipFill>
        <p:spPr bwMode="auto">
          <a:xfrm>
            <a:off x="441106" y="1924559"/>
            <a:ext cx="1444337" cy="1034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r="13253"/>
          <a:stretch/>
        </p:blipFill>
        <p:spPr>
          <a:xfrm>
            <a:off x="454581" y="3148567"/>
            <a:ext cx="1411801" cy="99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1" y="5605826"/>
            <a:ext cx="1431782" cy="954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00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5" descr="http://www.vhg.ru/upload/iblock/ab4/ab4fb3dc65f3c30d4e612b213ec9522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908050"/>
            <a:ext cx="8208963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 rot="20007277">
            <a:off x="3700637" y="1834188"/>
            <a:ext cx="3381375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1300" b="1" i="1" dirty="0">
                <a:solidFill>
                  <a:srgbClr val="C00000"/>
                </a:solidFill>
              </a:rPr>
              <a:t>Формативное оценивание</a:t>
            </a:r>
            <a:r>
              <a:rPr lang="ru-RU" sz="1300" i="1" dirty="0">
                <a:solidFill>
                  <a:srgbClr val="C00000"/>
                </a:solidFill>
              </a:rPr>
              <a:t> </a:t>
            </a:r>
            <a:r>
              <a:rPr lang="ru-RU" sz="1300" dirty="0"/>
              <a:t>– вид оценивания, который проводится в ходе повседневной работы в классе, является текущим показателем успеваемости обучающихся, обеспечивает оперативную взаимосвязь между обучающимся и учителем 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66988" y="5683250"/>
            <a:ext cx="75612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sz="5400" b="1" i="1" kern="0" dirty="0">
                <a:solidFill>
                  <a:srgbClr val="000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9701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763" y="149226"/>
            <a:ext cx="1862456" cy="186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95425" y="188914"/>
            <a:ext cx="9144000" cy="928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5400" b="1" i="1" dirty="0">
                <a:ln w="11430"/>
                <a:solidFill>
                  <a:srgbClr val="000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Назарыңызға рақмет</a:t>
            </a:r>
            <a:r>
              <a:rPr lang="ru-RU" sz="5400" b="1" i="1" dirty="0">
                <a:ln w="11430"/>
                <a:solidFill>
                  <a:srgbClr val="000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kk-KZ" sz="5400" b="1" i="1" dirty="0">
              <a:ln w="11430"/>
              <a:solidFill>
                <a:srgbClr val="000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7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677373" y="625879"/>
            <a:ext cx="9318567" cy="35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None/>
            </a:pPr>
            <a:r>
              <a:rPr lang="ru-RU" b="1" dirty="0">
                <a:solidFill>
                  <a:srgbClr val="C00000"/>
                </a:solidFill>
              </a:rPr>
              <a:t>Формативное оценивание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– вид оценивания, который проводится в ходе повседневной работы в классе, является текущим показателем успеваемости обучающихся, обеспечивает оперативную взаимосвязь между обучающимся и учителем в ходе обучения, обратную связь между учеником и учителем и позволяет совершенствовать образовательный процесс.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940" y="205538"/>
            <a:ext cx="1492249" cy="149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Формирующее оценива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09" y="3906925"/>
            <a:ext cx="3203693" cy="21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116378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Согласно теории формативного оценивания (Уильям, 2007) предполагается три позиции организации с учетом участников процесса: оценивание учителем, </a:t>
            </a:r>
            <a:r>
              <a:rPr lang="ru-RU" sz="2400" b="1" dirty="0" err="1">
                <a:solidFill>
                  <a:srgbClr val="C00000"/>
                </a:solidFill>
                <a:latin typeface="+mn-lt"/>
              </a:rPr>
              <a:t>самооценивание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и </a:t>
            </a:r>
            <a:r>
              <a:rPr lang="ru-RU" sz="2400" b="1" dirty="0" err="1">
                <a:solidFill>
                  <a:srgbClr val="C00000"/>
                </a:solidFill>
                <a:latin typeface="+mn-lt"/>
              </a:rPr>
              <a:t>взаимооценивание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195" y="1409989"/>
            <a:ext cx="1079961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1010F4"/>
                </a:solidFill>
              </a:rPr>
              <a:t>Оценивание </a:t>
            </a:r>
            <a:r>
              <a:rPr lang="ru-RU" sz="1800" b="1" i="1" dirty="0">
                <a:solidFill>
                  <a:srgbClr val="1010F4"/>
                </a:solidFill>
              </a:rPr>
              <a:t>учителем </a:t>
            </a:r>
            <a:endParaRPr lang="ru-RU" sz="1800" dirty="0">
              <a:solidFill>
                <a:srgbClr val="1010F4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Процесс формативного оценивания в деятельности учителя предполагает реализацию следующих этапов: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- планирование и организация формативного оценивания;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- выбор методов формативного оценивания;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- предоставление обратной связи;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- анализ результатов формативного оценивания.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Позволяет осуществлять непрерывное взаимодействие с обучающимися, в результате которого происходит корректирование и дальнейшее планирование процесса обучения.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 err="1" smtClean="0">
                <a:solidFill>
                  <a:srgbClr val="1010F4"/>
                </a:solidFill>
              </a:rPr>
              <a:t>Самооценивание</a:t>
            </a:r>
            <a:r>
              <a:rPr lang="ru-RU" sz="1800" b="1" i="1" dirty="0" smtClean="0">
                <a:solidFill>
                  <a:srgbClr val="1010F4"/>
                </a:solidFill>
              </a:rPr>
              <a:t> </a:t>
            </a:r>
            <a:endParaRPr lang="ru-RU" sz="1800" dirty="0">
              <a:solidFill>
                <a:srgbClr val="1010F4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Основное внимание при организации </a:t>
            </a:r>
            <a:r>
              <a:rPr lang="ru-RU" sz="1800" dirty="0" err="1"/>
              <a:t>самооценивания</a:t>
            </a:r>
            <a:r>
              <a:rPr lang="ru-RU" sz="1800" dirty="0"/>
              <a:t> обучающихся уделяется стимулированию </a:t>
            </a:r>
            <a:r>
              <a:rPr lang="ru-RU" sz="1800" dirty="0" err="1"/>
              <a:t>саморегуляции</a:t>
            </a:r>
            <a:r>
              <a:rPr lang="ru-RU" sz="1800" dirty="0"/>
              <a:t> и самостоятельного обучения. Способствует самоанализу сильных и слабых сторон в процессе обучения.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i="1" dirty="0" err="1" smtClean="0">
                <a:solidFill>
                  <a:srgbClr val="1010F4"/>
                </a:solidFill>
              </a:rPr>
              <a:t>Взаимооценивание</a:t>
            </a:r>
            <a:endParaRPr lang="ru-RU" sz="1800" dirty="0">
              <a:solidFill>
                <a:srgbClr val="1010F4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Предоставляет множество возможностей для проведения эффективного формативного оценивания. Оно направлено на то, чтобы обучающиеся помогали друг другу улучшить свою работу. При этом </a:t>
            </a:r>
            <a:r>
              <a:rPr lang="ru-RU" sz="1800" dirty="0" err="1"/>
              <a:t>взамооценивание</a:t>
            </a:r>
            <a:r>
              <a:rPr lang="ru-RU" sz="1800" dirty="0"/>
              <a:t> приносит пользу не только ученику, который получает обратную связь, но и тому ученику, который ее предоставляет.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136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5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Для формативного оценивания необходимы: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5098"/>
            <a:ext cx="8555182" cy="4871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1) Знание </a:t>
            </a:r>
            <a:r>
              <a:rPr lang="ru-RU" dirty="0"/>
              <a:t>и понимание учащимися целей обучения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Эффективная обратная связь с </a:t>
            </a:r>
            <a:r>
              <a:rPr lang="ru-RU" dirty="0" smtClean="0"/>
              <a:t>учениками.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Активное участие учащихся в процессе собственного познания.    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Знание и понимание учащимися критериев оценивания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) Возможность и умения учащихся анализировать собственную работу (рефлексия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Корректировка подходов к преподаванию с учетом результатов оценивания</a:t>
            </a:r>
            <a:r>
              <a:rPr lang="ru-RU" dirty="0" smtClean="0"/>
              <a:t>.</a:t>
            </a:r>
          </a:p>
        </p:txBody>
      </p:sp>
      <p:pic>
        <p:nvPicPr>
          <p:cNvPr id="2050" name="Picture 2" descr="Что такое формирующее оценивание и как его осуществлять? | Учительская  Мастерская Людмилы Крыловой | Дзе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194" y="2152965"/>
            <a:ext cx="2595937" cy="203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9788" y="1525464"/>
            <a:ext cx="6128517" cy="4810735"/>
          </a:xfrm>
        </p:spPr>
        <p:txBody>
          <a:bodyPr>
            <a:noAutofit/>
          </a:bodyPr>
          <a:lstStyle/>
          <a:p>
            <a:r>
              <a:rPr lang="kk-KZ" sz="2800" dirty="0" smtClean="0">
                <a:cs typeface="Times New Roman" panose="02020603050405020304" pitchFamily="18" charset="0"/>
              </a:rPr>
              <a:t>«Екі жұлдыз бір тілек» әдісі</a:t>
            </a:r>
          </a:p>
          <a:p>
            <a:r>
              <a:rPr lang="kk-KZ" sz="2800" dirty="0" smtClean="0">
                <a:cs typeface="Times New Roman" panose="02020603050405020304" pitchFamily="18" charset="0"/>
              </a:rPr>
              <a:t>«Қолмен белгі беру» әдісі</a:t>
            </a:r>
          </a:p>
          <a:p>
            <a:r>
              <a:rPr lang="kk-KZ" sz="2800" dirty="0" smtClean="0">
                <a:cs typeface="Times New Roman" panose="02020603050405020304" pitchFamily="18" charset="0"/>
              </a:rPr>
              <a:t>«Ауызша бағалау, мадақтау» әдісі</a:t>
            </a:r>
          </a:p>
          <a:p>
            <a:r>
              <a:rPr lang="kk-KZ" sz="2800" dirty="0" smtClean="0">
                <a:cs typeface="Times New Roman" panose="02020603050405020304" pitchFamily="18" charset="0"/>
              </a:rPr>
              <a:t>«Транспортир» әдісі</a:t>
            </a:r>
          </a:p>
          <a:p>
            <a:r>
              <a:rPr lang="kk-KZ" sz="2800" dirty="0" smtClean="0">
                <a:cs typeface="Times New Roman" panose="02020603050405020304" pitchFamily="18" charset="0"/>
              </a:rPr>
              <a:t>«Заряд энергиясы» әдісі </a:t>
            </a:r>
          </a:p>
          <a:p>
            <a:r>
              <a:rPr lang="kk-KZ" sz="2800" dirty="0" smtClean="0">
                <a:cs typeface="Times New Roman" panose="02020603050405020304" pitchFamily="18" charset="0"/>
              </a:rPr>
              <a:t>«Кигіз үй» әдісі</a:t>
            </a:r>
          </a:p>
          <a:p>
            <a:r>
              <a:rPr lang="kk-KZ" sz="2800" dirty="0" smtClean="0">
                <a:cs typeface="Times New Roman" panose="02020603050405020304" pitchFamily="18" charset="0"/>
              </a:rPr>
              <a:t>«Бәйге» әдісі</a:t>
            </a:r>
          </a:p>
          <a:p>
            <a:r>
              <a:rPr lang="kk-KZ" sz="2800" dirty="0" smtClean="0">
                <a:cs typeface="Times New Roman" panose="02020603050405020304" pitchFamily="18" charset="0"/>
              </a:rPr>
              <a:t>«Қыран бүркіт» әдісі</a:t>
            </a:r>
          </a:p>
          <a:p>
            <a:r>
              <a:rPr lang="kk-KZ" sz="2800" dirty="0" smtClean="0">
                <a:cs typeface="Times New Roman" panose="02020603050405020304" pitchFamily="18" charset="0"/>
              </a:rPr>
              <a:t>«Бағалау парақшасы» әдісі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1723292"/>
            <a:ext cx="1274174" cy="11705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412" y="1765967"/>
            <a:ext cx="1566808" cy="10851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700" y="3391290"/>
            <a:ext cx="1438781" cy="10790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6643" y="3476641"/>
            <a:ext cx="1548518" cy="9083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473" y="5122286"/>
            <a:ext cx="1390008" cy="1042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5416" y="5122286"/>
            <a:ext cx="1499745" cy="104250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9788" y="91440"/>
            <a:ext cx="10698277" cy="771499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Calibri" panose="020F0502020204030204"/>
              </a:rPr>
              <a:t>Қалыптастырушы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alibri" panose="020F0502020204030204"/>
              </a:rPr>
              <a:t>бағалаудың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alibri" panose="020F0502020204030204"/>
              </a:rPr>
              <a:t>әдістері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4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53833" y="1802050"/>
            <a:ext cx="4313864" cy="3777622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  <a:buNone/>
            </a:pPr>
            <a:r>
              <a:rPr lang="kk-KZ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k-KZ" sz="3000" b="1" dirty="0">
                <a:solidFill>
                  <a:srgbClr val="1010F4"/>
                </a:solidFill>
                <a:cs typeface="Times New Roman" panose="02020603050405020304" pitchFamily="18" charset="0"/>
              </a:rPr>
              <a:t>Сабақтың басы: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</a:pPr>
            <a:r>
              <a:rPr lang="kk-KZ" sz="2600" dirty="0">
                <a:cs typeface="Times New Roman" panose="02020603050405020304" pitchFamily="18" charset="0"/>
              </a:rPr>
              <a:t>Психологиялық ахуал туғызу кезеңінде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</a:pPr>
            <a:r>
              <a:rPr lang="kk-KZ" sz="2600" dirty="0">
                <a:cs typeface="Times New Roman" panose="02020603050405020304" pitchFamily="18" charset="0"/>
              </a:rPr>
              <a:t>Өткенді қайталау барысында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</a:pPr>
            <a:r>
              <a:rPr lang="kk-KZ" sz="2600" dirty="0">
                <a:cs typeface="Times New Roman" panose="02020603050405020304" pitchFamily="18" charset="0"/>
              </a:rPr>
              <a:t>Тақырыпты ашу, бүгінгі сабақтың мақсатын айқындау барысында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190747" y="1693985"/>
            <a:ext cx="4313864" cy="244577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  <a:buNone/>
            </a:pPr>
            <a:r>
              <a:rPr lang="kk-KZ" sz="3000" b="1" dirty="0">
                <a:solidFill>
                  <a:srgbClr val="1010F4"/>
                </a:solidFill>
                <a:cs typeface="Times New Roman" panose="02020603050405020304" pitchFamily="18" charset="0"/>
              </a:rPr>
              <a:t>Сабақтың ортасы:</a:t>
            </a:r>
            <a:r>
              <a:rPr lang="kk-KZ" sz="3000" b="1" dirty="0">
                <a:solidFill>
                  <a:srgbClr val="A53010">
                    <a:lumMod val="75000"/>
                  </a:srgbClr>
                </a:solidFill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</a:pPr>
            <a:r>
              <a:rPr lang="kk-KZ" sz="2800" dirty="0">
                <a:cs typeface="Times New Roman" panose="02020603050405020304" pitchFamily="18" charset="0"/>
              </a:rPr>
              <a:t>Жеке жұмыс кезінде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</a:pPr>
            <a:r>
              <a:rPr lang="kk-KZ" sz="2800" dirty="0">
                <a:cs typeface="Times New Roman" panose="02020603050405020304" pitchFamily="18" charset="0"/>
              </a:rPr>
              <a:t>Жұптық жұмыс кезінде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</a:pPr>
            <a:r>
              <a:rPr lang="kk-KZ" sz="2800" dirty="0">
                <a:cs typeface="Times New Roman" panose="02020603050405020304" pitchFamily="18" charset="0"/>
              </a:rPr>
              <a:t>Топтық жұмыс </a:t>
            </a:r>
            <a:r>
              <a:rPr lang="kk-KZ" sz="2800" dirty="0" smtClean="0">
                <a:cs typeface="Times New Roman" panose="02020603050405020304" pitchFamily="18" charset="0"/>
              </a:rPr>
              <a:t>кезінде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  <a:buNone/>
            </a:pPr>
            <a:endParaRPr lang="kk-KZ" sz="2800" dirty="0"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290263" y="4064108"/>
            <a:ext cx="3640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A53010"/>
              </a:buClr>
            </a:pPr>
            <a:r>
              <a:rPr lang="kk-KZ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k-KZ" sz="3200" b="1" dirty="0">
                <a:solidFill>
                  <a:srgbClr val="1010F4"/>
                </a:solidFill>
                <a:cs typeface="Times New Roman" panose="02020603050405020304" pitchFamily="18" charset="0"/>
              </a:rPr>
              <a:t>Сабақтың соңы:</a:t>
            </a:r>
          </a:p>
          <a:p>
            <a:pPr marL="457200" lvl="0" indent="-457200"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kk-KZ" sz="2800" dirty="0">
                <a:cs typeface="Times New Roman" panose="02020603050405020304" pitchFamily="18" charset="0"/>
              </a:rPr>
              <a:t>Рефлексия</a:t>
            </a:r>
            <a:endParaRPr lang="ru-RU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344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+mn-lt"/>
              </a:rPr>
              <a:t>Қалыптастырушы бағалау кезеңдері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19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452926" y="1428736"/>
            <a:ext cx="3071834" cy="2857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Фокус наблюдения:</a:t>
            </a:r>
          </a:p>
          <a:p>
            <a:pPr algn="ctr"/>
            <a:r>
              <a:rPr lang="ru-RU" sz="2800" dirty="0" err="1">
                <a:solidFill>
                  <a:srgbClr val="002060"/>
                </a:solidFill>
              </a:rPr>
              <a:t>критериальное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формативное</a:t>
            </a:r>
            <a:r>
              <a:rPr lang="ru-RU" sz="2800" dirty="0">
                <a:solidFill>
                  <a:srgbClr val="002060"/>
                </a:solidFill>
              </a:rPr>
              <a:t> оценивание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910" y="214290"/>
            <a:ext cx="8229600" cy="57185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AC0000"/>
                </a:solidFill>
                <a:latin typeface="Calibri" pitchFamily="34" charset="0"/>
                <a:cs typeface="Calibri" pitchFamily="34" charset="0"/>
              </a:rPr>
              <a:t>Участники исследования урока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48FDB-8ED9-40F1-9B21-4F32A4A45A03}" type="slidenum">
              <a:rPr lang="ru-RU" smtClean="0">
                <a:solidFill>
                  <a:srgbClr val="FFFFFF"/>
                </a:solidFill>
              </a:rPr>
              <a:pPr/>
              <a:t>7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27650" name="Picture 2" descr="C:\Users\User\Desktop\Исследование урока\Исследование урока Мунсузбаеву А.О\IMG_8503.JPG"/>
          <p:cNvPicPr>
            <a:picLocks noChangeAspect="1" noChangeArrowheads="1"/>
          </p:cNvPicPr>
          <p:nvPr/>
        </p:nvPicPr>
        <p:blipFill>
          <a:blip r:embed="rId2" cstate="print"/>
          <a:srcRect l="7742" t="30968" r="34193"/>
          <a:stretch>
            <a:fillRect/>
          </a:stretch>
        </p:blipFill>
        <p:spPr bwMode="auto">
          <a:xfrm>
            <a:off x="2881290" y="4143380"/>
            <a:ext cx="3214710" cy="2547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User\Desktop\Исследование урока\Томашайтис М.А\Урок №2\IMG_8136.JPG"/>
          <p:cNvPicPr>
            <a:picLocks noChangeAspect="1" noChangeArrowheads="1"/>
          </p:cNvPicPr>
          <p:nvPr/>
        </p:nvPicPr>
        <p:blipFill>
          <a:blip r:embed="rId3" cstate="print"/>
          <a:srcRect l="12500" t="20703" r="33594"/>
          <a:stretch>
            <a:fillRect/>
          </a:stretch>
        </p:blipFill>
        <p:spPr bwMode="auto">
          <a:xfrm>
            <a:off x="1009302" y="917577"/>
            <a:ext cx="2743843" cy="269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:\Users\User\Desktop\Исследование урока\Исследование урока Тойгамбаева Ж.С\IMG_8488.JPG"/>
          <p:cNvPicPr>
            <a:picLocks noChangeAspect="1" noChangeArrowheads="1"/>
          </p:cNvPicPr>
          <p:nvPr/>
        </p:nvPicPr>
        <p:blipFill>
          <a:blip r:embed="rId4" cstate="print"/>
          <a:srcRect l="12500" t="31250" r="36719"/>
          <a:stretch>
            <a:fillRect/>
          </a:stretch>
        </p:blipFill>
        <p:spPr bwMode="auto">
          <a:xfrm>
            <a:off x="8310578" y="1082561"/>
            <a:ext cx="2928958" cy="2643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C:\Users\User\Desktop\Исследование урока\Смагулова Г.М\IMG_8432.JPG"/>
          <p:cNvPicPr>
            <a:picLocks noChangeAspect="1" noChangeArrowheads="1"/>
          </p:cNvPicPr>
          <p:nvPr/>
        </p:nvPicPr>
        <p:blipFill>
          <a:blip r:embed="rId5" cstate="print"/>
          <a:srcRect l="47656" t="13672" r="7812" b="16015"/>
          <a:stretch>
            <a:fillRect/>
          </a:stretch>
        </p:blipFill>
        <p:spPr bwMode="auto">
          <a:xfrm>
            <a:off x="6596066" y="3699688"/>
            <a:ext cx="3000396" cy="315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952464" y="3478194"/>
            <a:ext cx="271464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Томашайтис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Марина </a:t>
            </a:r>
            <a:r>
              <a:rPr lang="ru-RU" dirty="0" err="1">
                <a:solidFill>
                  <a:schemeClr val="tx1"/>
                </a:solidFill>
              </a:rPr>
              <a:t>Алгердасовна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10578" y="3322635"/>
            <a:ext cx="292895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Тойгамбаева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Жулдуз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Сейдоловна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81290" y="6286496"/>
            <a:ext cx="321471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Мунсузбаева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Айган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Оспановна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96066" y="6286496"/>
            <a:ext cx="3000396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Смагулова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Ғалия Мырзахановна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5115"/>
          </a:xfrm>
        </p:spPr>
        <p:txBody>
          <a:bodyPr>
            <a:normAutofit fontScale="90000"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+mn-lt"/>
              </a:rPr>
              <a:t>Баддинг</a:t>
            </a:r>
            <a:r>
              <a:rPr lang="ru-RU" sz="2800" dirty="0" smtClean="0">
                <a:latin typeface="+mn-lt"/>
              </a:rPr>
              <a:t>  - </a:t>
            </a:r>
            <a:r>
              <a:rPr lang="ru-RU" sz="2800" dirty="0">
                <a:latin typeface="+mn-lt"/>
              </a:rPr>
              <a:t>метод обучения, основанный на предоставлении друг другу информации и (или) установлении объективной и честной обратной связи. </a:t>
            </a:r>
            <a:r>
              <a:rPr lang="ru-RU" sz="2800" dirty="0" err="1">
                <a:latin typeface="+mn-lt"/>
              </a:rPr>
              <a:t>Баддинг</a:t>
            </a:r>
            <a:r>
              <a:rPr lang="ru-RU" sz="2800" dirty="0">
                <a:latin typeface="+mn-lt"/>
              </a:rPr>
              <a:t> подразумевает поддержку в достижении </a:t>
            </a:r>
            <a:r>
              <a:rPr lang="ru-RU" sz="2800" dirty="0" smtClean="0">
                <a:latin typeface="+mn-lt"/>
              </a:rPr>
              <a:t>целей, </a:t>
            </a:r>
            <a:r>
              <a:rPr lang="ru-RU" sz="2800" dirty="0">
                <a:latin typeface="+mn-lt"/>
              </a:rPr>
              <a:t>а также в приобретении новых навыков.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44796"/>
            <a:ext cx="4972396" cy="416528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Задание: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Улучшить урок математики. Продумать формативное оценивание на каждом этапе урока.</a:t>
            </a:r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63" y="2411298"/>
            <a:ext cx="4177047" cy="313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5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03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Рефлексия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 descr="Рефлексия - Эвр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9" y="2517313"/>
            <a:ext cx="2287443" cy="228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qrcode_147535838_487211a1f725d79fef1e6fe206cb46e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75" y="1828801"/>
            <a:ext cx="3177050" cy="317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505</Words>
  <Application>Microsoft Office PowerPoint</Application>
  <PresentationFormat>Широкоэкранный</PresentationFormat>
  <Paragraphs>65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Қостанай облысы әкімдігі білім басқармасының «Рудный қаласы  білім бөлімінің №13 жалпы білім беретін мектебі» КММ</vt:lpstr>
      <vt:lpstr>Презентация PowerPoint</vt:lpstr>
      <vt:lpstr>Согласно теории формативного оценивания (Уильям, 2007) предполагается три позиции организации с учетом участников процесса: оценивание учителем, самооценивание и взаимооценивание</vt:lpstr>
      <vt:lpstr>Для формативного оценивания необходимы:</vt:lpstr>
      <vt:lpstr>Қалыптастырушы бағалаудың әдістері</vt:lpstr>
      <vt:lpstr>Қалыптастырушы бағалау кезеңдері</vt:lpstr>
      <vt:lpstr>Участники исследования урока</vt:lpstr>
      <vt:lpstr>Баддинг  - метод обучения, основанный на предоставлении друг другу информации и (или) установлении объективной и честной обратной связи. Баддинг подразумевает поддержку в достижении целей, а также в приобретении новых навыков.</vt:lpstr>
      <vt:lpstr>Рефлексия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36</cp:revision>
  <dcterms:created xsi:type="dcterms:W3CDTF">2023-11-18T04:03:49Z</dcterms:created>
  <dcterms:modified xsi:type="dcterms:W3CDTF">2024-12-11T09:32:03Z</dcterms:modified>
</cp:coreProperties>
</file>